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mov" ContentType="video/quicktime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9" r:id="rId2"/>
    <p:sldId id="390" r:id="rId3"/>
    <p:sldId id="394" r:id="rId4"/>
    <p:sldId id="397" r:id="rId5"/>
    <p:sldId id="395" r:id="rId6"/>
    <p:sldId id="339" r:id="rId7"/>
    <p:sldId id="337" r:id="rId8"/>
    <p:sldId id="338" r:id="rId9"/>
    <p:sldId id="386" r:id="rId10"/>
    <p:sldId id="371" r:id="rId11"/>
    <p:sldId id="341" r:id="rId12"/>
    <p:sldId id="401" r:id="rId13"/>
    <p:sldId id="402" r:id="rId14"/>
    <p:sldId id="403" r:id="rId15"/>
    <p:sldId id="404" r:id="rId16"/>
    <p:sldId id="399" r:id="rId17"/>
    <p:sldId id="406" r:id="rId18"/>
    <p:sldId id="408" r:id="rId19"/>
    <p:sldId id="409" r:id="rId20"/>
    <p:sldId id="384" r:id="rId21"/>
    <p:sldId id="3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9"/>
    <p:restoredTop sz="86450"/>
  </p:normalViewPr>
  <p:slideViewPr>
    <p:cSldViewPr snapToGrid="0" snapToObjects="1">
      <p:cViewPr>
        <p:scale>
          <a:sx n="108" d="100"/>
          <a:sy n="108" d="100"/>
        </p:scale>
        <p:origin x="216" y="6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36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57C9F-599B-4A40-9361-D1170435BD28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7CF61-9B00-5041-8C5A-B6400E36D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99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1391-B0CF-FB40-B731-B0C91C22B7A7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4D141-CEC4-FB4F-B8E5-25C60FD20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02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53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0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2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Functional MRI voxel time courses and 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-temporal activity patterns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1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4D141-CEC4-FB4F-B8E5-25C60FD20F7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7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6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2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083084" y="0"/>
            <a:ext cx="15499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8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7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7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1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3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602A3C-0BC8-1D4A-B761-2516322F34D6}" type="datetimeFigureOut">
              <a:rPr lang="en-US" smtClean="0"/>
              <a:t>10/16/16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EA1F5B-C238-4441-BE2E-9245694B9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7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6642556"/>
            <a:ext cx="4650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Technologies for Digital Life – </a:t>
            </a:r>
            <a:r>
              <a:rPr lang="en-US" sz="800" baseline="0" dirty="0" err="1" smtClean="0">
                <a:solidFill>
                  <a:schemeClr val="bg1">
                    <a:lumMod val="75000"/>
                  </a:schemeClr>
                </a:solidFill>
              </a:rPr>
              <a:t>Infrastrukturnettverk</a:t>
            </a:r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 meeting, Bergen  -  </a:t>
            </a:r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Arvid Lundervold, </a:t>
            </a:r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</a:rPr>
              <a:t>21-October-2016</a:t>
            </a: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jpeg"/><Relationship Id="rId7" Type="http://schemas.openxmlformats.org/officeDocument/2006/relationships/image" Target="../media/image41.png"/><Relationship Id="rId8" Type="http://schemas.openxmlformats.org/officeDocument/2006/relationships/image" Target="../media/image42.jpeg"/><Relationship Id="rId9" Type="http://schemas.openxmlformats.org/officeDocument/2006/relationships/image" Target="../media/image43.png"/><Relationship Id="rId10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gif"/><Relationship Id="rId3" Type="http://schemas.openxmlformats.org/officeDocument/2006/relationships/image" Target="../media/image5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9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" Type="http://schemas.openxmlformats.org/officeDocument/2006/relationships/vmlDrawing" Target="../drawings/vmlDrawing1.vml"/><Relationship Id="rId2" Type="http://schemas.microsoft.com/office/2007/relationships/media" Target="../media/media1.mov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" Type="http://schemas.microsoft.com/office/2007/relationships/media" Target="../media/media2.mov"/><Relationship Id="rId2" Type="http://schemas.openxmlformats.org/officeDocument/2006/relationships/video" Target="../media/media2.mov"/><Relationship Id="rId3" Type="http://schemas.microsoft.com/office/2007/relationships/media" Target="../media/media3.mov"/><Relationship Id="rId4" Type="http://schemas.openxmlformats.org/officeDocument/2006/relationships/video" Target="../media/media3.mov"/><Relationship Id="rId5" Type="http://schemas.microsoft.com/office/2007/relationships/media" Target="../media/media4.mp4"/><Relationship Id="rId6" Type="http://schemas.openxmlformats.org/officeDocument/2006/relationships/video" Target="../media/media4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1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hyperlink" Target="http://www.icm.jhu.ed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3"/>
          <p:cNvSpPr txBox="1">
            <a:spLocks noChangeArrowheads="1"/>
          </p:cNvSpPr>
          <p:nvPr/>
        </p:nvSpPr>
        <p:spPr bwMode="auto">
          <a:xfrm>
            <a:off x="2665796" y="4406226"/>
            <a:ext cx="7205461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sz="1800" dirty="0" smtClean="0">
                <a:latin typeface="Arial" charset="0"/>
              </a:rPr>
              <a:t>Prof. Arvid Lundervold  </a:t>
            </a:r>
            <a:r>
              <a:rPr lang="nb-NO" sz="1600" dirty="0" err="1" smtClean="0">
                <a:latin typeface="Arial" charset="0"/>
              </a:rPr>
              <a:t>BSc</a:t>
            </a:r>
            <a:r>
              <a:rPr lang="nb-NO" sz="1600" dirty="0" smtClean="0">
                <a:latin typeface="Arial" charset="0"/>
              </a:rPr>
              <a:t>, MD, </a:t>
            </a:r>
            <a:r>
              <a:rPr lang="nb-NO" sz="1600" dirty="0" err="1" smtClean="0">
                <a:latin typeface="Arial" charset="0"/>
              </a:rPr>
              <a:t>PhD</a:t>
            </a:r>
            <a:endParaRPr lang="nb-NO" sz="1800" dirty="0" smtClean="0">
              <a:latin typeface="Arial" charset="0"/>
            </a:endParaRPr>
          </a:p>
          <a:p>
            <a:pPr algn="ctr"/>
            <a:endParaRPr lang="nb-NO" sz="700" dirty="0" smtClean="0">
              <a:latin typeface="Arial" charset="0"/>
            </a:endParaRP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Biomedicine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Bergen &amp; </a:t>
            </a:r>
          </a:p>
          <a:p>
            <a:pPr algn="ctr"/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Department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Radiology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, Haukeland </a:t>
            </a:r>
            <a:r>
              <a:rPr lang="nb-NO" sz="1600" dirty="0" err="1" smtClean="0">
                <a:latin typeface="Arial" charset="0"/>
                <a:ea typeface="Arial" charset="0"/>
                <a:cs typeface="Arial" charset="0"/>
              </a:rPr>
              <a:t>University</a:t>
            </a:r>
            <a:r>
              <a:rPr lang="nb-NO" sz="1600" dirty="0" smtClean="0">
                <a:latin typeface="Arial" charset="0"/>
                <a:ea typeface="Arial" charset="0"/>
                <a:cs typeface="Arial" charset="0"/>
              </a:rPr>
              <a:t> Hospital, Bergen, Norway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1401373" y="1591027"/>
            <a:ext cx="9448880" cy="2486347"/>
          </a:xfrm>
          <a:prstGeom prst="roundRect">
            <a:avLst>
              <a:gd name="adj" fmla="val 16667"/>
            </a:avLst>
          </a:prstGeom>
          <a:solidFill>
            <a:srgbClr val="0000C8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46662" dir="3284183" algn="ctr" rotWithShape="0">
              <a:schemeClr val="bg2">
                <a:alpha val="74998"/>
              </a:scheme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789520" y="1725133"/>
            <a:ext cx="845741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nb-NO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 for Digital Life </a:t>
            </a:r>
            <a:r>
              <a:rPr lang="nb-NO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 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Radisson </a:t>
            </a:r>
            <a:r>
              <a:rPr lang="nb-NO" sz="14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Blu</a:t>
            </a:r>
            <a:r>
              <a:rPr lang="nb-NO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Royal Hotel, Bryggen, </a:t>
            </a:r>
            <a:r>
              <a:rPr lang="nb-NO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Bergen</a:t>
            </a:r>
            <a:r>
              <a:rPr lang="nb-NO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b-NO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21.10 </a:t>
            </a:r>
            <a:r>
              <a:rPr lang="nb-NO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2016, </a:t>
            </a:r>
            <a:r>
              <a:rPr lang="nb-NO" sz="12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14:00-14:15</a:t>
            </a:r>
          </a:p>
          <a:p>
            <a:pPr algn="ctr"/>
            <a:endParaRPr lang="nb-NO" sz="12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www.ntnu.no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dln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technologies</a:t>
            </a:r>
            <a:r>
              <a:rPr lang="nb-NO" sz="1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-for-digital-</a:t>
            </a:r>
            <a:r>
              <a:rPr lang="nb-NO" sz="12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life</a:t>
            </a:r>
            <a:endParaRPr lang="nb-NO" sz="2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696825" y="2627208"/>
            <a:ext cx="8946037" cy="114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 vivo imaging, image analysis</a:t>
            </a:r>
            <a:endParaRPr lang="en-US" sz="44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400" dirty="0">
              <a:solidFill>
                <a:schemeClr val="bg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en-US" sz="105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" y="132399"/>
            <a:ext cx="2548227" cy="323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1821" y="6246420"/>
            <a:ext cx="1017504" cy="5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689" y="88900"/>
            <a:ext cx="731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Neural networks -  deep learning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67593" y="941070"/>
            <a:ext cx="578492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A1A1A"/>
                </a:solidFill>
                <a:latin typeface="ArialMT" charset="0"/>
              </a:rPr>
              <a:t>Deep 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is 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a branch of machine </a:t>
            </a:r>
            <a:r>
              <a:rPr lang="en-US" b="1" dirty="0">
                <a:solidFill>
                  <a:srgbClr val="1A1A1A"/>
                </a:solidFill>
                <a:latin typeface="ArialMT" charset="0"/>
              </a:rPr>
              <a:t>learning</a:t>
            </a:r>
            <a:r>
              <a:rPr lang="en-US" dirty="0">
                <a:solidFill>
                  <a:srgbClr val="1A1A1A"/>
                </a:solidFill>
                <a:latin typeface="ArialMT" charset="0"/>
              </a:rPr>
              <a:t> based on a set of algorithms that attempt to model high-level abstractions in data by using multiple processing layers, with complex structures or otherwise, composed of multiple </a:t>
            </a:r>
            <a:r>
              <a:rPr lang="en-US" dirty="0" smtClean="0">
                <a:solidFill>
                  <a:srgbClr val="1A1A1A"/>
                </a:solidFill>
                <a:latin typeface="ArialMT" charset="0"/>
              </a:rPr>
              <a:t>non-linear transformations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700659" y="3205580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1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89" y="1177621"/>
            <a:ext cx="5813819" cy="3141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" y="4960834"/>
            <a:ext cx="5542127" cy="125490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95943" y="1474552"/>
            <a:ext cx="96372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Input layer</a:t>
            </a:r>
            <a:endParaRPr lang="en-US" sz="1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24794" y="1347947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1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389566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2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564812" y="1358833"/>
            <a:ext cx="11480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Hidden layer 3</a:t>
            </a:r>
            <a:endParaRPr lang="en-US" sz="11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831140" y="2018261"/>
            <a:ext cx="1013419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Output layer</a:t>
            </a:r>
            <a:endParaRPr lang="en-US" sz="1100" b="1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5543" y="4688827"/>
            <a:ext cx="4025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71689" y="4515047"/>
            <a:ext cx="30332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  </a:t>
            </a:r>
            <a:r>
              <a:rPr lang="en-US" dirty="0" smtClean="0"/>
              <a:t>l a y e r s   o f   f e a t u r e </a:t>
            </a:r>
            <a:r>
              <a:rPr lang="en-US" smtClean="0"/>
              <a:t>s  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611" y="3927006"/>
            <a:ext cx="2542974" cy="25391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521" y="4103637"/>
            <a:ext cx="2395592" cy="877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0462" y="5247584"/>
            <a:ext cx="1772054" cy="1249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2743" y="5247584"/>
            <a:ext cx="1040359" cy="222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242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5377" y="5259423"/>
            <a:ext cx="1027472" cy="113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3790" y="4370781"/>
            <a:ext cx="839088" cy="92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22587" y="3233393"/>
            <a:ext cx="717388" cy="103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23993" y="3985680"/>
            <a:ext cx="1526927" cy="112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7"/>
          <a:srcRect l="6874" t="3499" r="6876" b="3499"/>
          <a:stretch>
            <a:fillRect/>
          </a:stretch>
        </p:blipFill>
        <p:spPr bwMode="auto">
          <a:xfrm>
            <a:off x="2042572" y="2140596"/>
            <a:ext cx="1072874" cy="9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2791" y="1529113"/>
            <a:ext cx="839222" cy="113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297852" y="1204928"/>
            <a:ext cx="57265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DNA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293450" y="1828476"/>
            <a:ext cx="776370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Protein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444682" y="2230769"/>
            <a:ext cx="993169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Organelle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019640" y="2884716"/>
            <a:ext cx="50788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Cell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874455" y="3672898"/>
            <a:ext cx="72804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Tissue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8773790" y="4104610"/>
            <a:ext cx="704105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0692014" y="4963279"/>
            <a:ext cx="992896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rgbClr val="7F7F7F"/>
                </a:solidFill>
              </a:rPr>
              <a:t>Organism</a:t>
            </a:r>
          </a:p>
        </p:txBody>
      </p:sp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44682" y="2588336"/>
            <a:ext cx="1112019" cy="93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5" descr="vision"/>
          <p:cNvPicPr>
            <a:picLocks noChangeAspect="1" noChangeArrowheads="1"/>
          </p:cNvPicPr>
          <p:nvPr/>
        </p:nvPicPr>
        <p:blipFill>
          <a:blip r:embed="rId10">
            <a:lum bright="12000" contrast="18000"/>
          </a:blip>
          <a:srcRect/>
          <a:stretch>
            <a:fillRect/>
          </a:stretch>
        </p:blipFill>
        <p:spPr bwMode="auto">
          <a:xfrm>
            <a:off x="5996216" y="1714792"/>
            <a:ext cx="1880369" cy="139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8516796" y="1655661"/>
            <a:ext cx="1096082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US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0" name="Picture 2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13183" y="4513623"/>
            <a:ext cx="1216209" cy="1789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310934" y="4571522"/>
            <a:ext cx="1626561" cy="135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8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070920" y="4810622"/>
            <a:ext cx="1573530" cy="161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1311808" y="4237014"/>
            <a:ext cx="466541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EM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2592070" y="4267831"/>
            <a:ext cx="920903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err="1" smtClean="0">
                <a:solidFill>
                  <a:srgbClr val="7F7F7F"/>
                </a:solidFill>
              </a:rPr>
              <a:t>Confocal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4038900" y="4544609"/>
            <a:ext cx="1137248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Animal </a:t>
            </a:r>
            <a:r>
              <a:rPr lang="en-GB" sz="1400" dirty="0" err="1" smtClean="0">
                <a:solidFill>
                  <a:srgbClr val="7F7F7F"/>
                </a:solidFill>
              </a:rPr>
              <a:t>MRl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8329" y="1897371"/>
            <a:ext cx="1335418" cy="2297176"/>
          </a:xfrm>
          <a:prstGeom prst="rect">
            <a:avLst/>
          </a:prstGeom>
        </p:spPr>
      </p:pic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10344315" y="1838470"/>
            <a:ext cx="1445438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PET/CT</a:t>
            </a:r>
            <a:endParaRPr lang="en-GB" sz="1400" dirty="0">
              <a:solidFill>
                <a:srgbClr val="7F7F7F"/>
              </a:solidFill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6423993" y="1367826"/>
            <a:ext cx="1178504" cy="287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 smtClean="0">
                <a:solidFill>
                  <a:srgbClr val="7F7F7F"/>
                </a:solidFill>
              </a:rPr>
              <a:t>Clinical MRI</a:t>
            </a:r>
            <a:endParaRPr lang="en-GB" sz="1400" dirty="0">
              <a:solidFill>
                <a:srgbClr val="7F7F7F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3481" y="2167345"/>
            <a:ext cx="1148565" cy="27180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36942" y="5706193"/>
            <a:ext cx="2087351" cy="9625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00931" y="5338578"/>
            <a:ext cx="1536517" cy="8200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276764" y="3076671"/>
            <a:ext cx="17187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 GE + 2 x Siemens  3 Tesla</a:t>
            </a:r>
            <a:endParaRPr lang="en-US" sz="1050" dirty="0"/>
          </a:p>
        </p:txBody>
      </p:sp>
      <p:sp>
        <p:nvSpPr>
          <p:cNvPr id="33" name="TextBox 32"/>
          <p:cNvSpPr txBox="1"/>
          <p:nvPr/>
        </p:nvSpPr>
        <p:spPr>
          <a:xfrm>
            <a:off x="4016632" y="6394641"/>
            <a:ext cx="1805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7 Tesla  </a:t>
            </a:r>
            <a:r>
              <a:rPr lang="en-US" sz="1050" dirty="0" err="1" smtClean="0"/>
              <a:t>Bruker</a:t>
            </a:r>
            <a:r>
              <a:rPr lang="en-US" sz="1050" dirty="0"/>
              <a:t> </a:t>
            </a:r>
            <a:r>
              <a:rPr lang="en-US" sz="1050" dirty="0" err="1" smtClean="0"/>
              <a:t>Pharmascan</a:t>
            </a:r>
            <a:endParaRPr lang="en-US" sz="105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2424" y="4863310"/>
            <a:ext cx="1593077" cy="674875"/>
          </a:xfrm>
          <a:prstGeom prst="rect">
            <a:avLst/>
          </a:prstGeom>
        </p:spPr>
      </p:pic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1826374" y="3902631"/>
            <a:ext cx="1053791" cy="30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lnSpc>
                <a:spcPct val="96000"/>
              </a:lnSpc>
              <a:buClr>
                <a:srgbClr val="33339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b="1" dirty="0" smtClean="0">
                <a:solidFill>
                  <a:srgbClr val="7F7F7F"/>
                </a:solidFill>
              </a:rPr>
              <a:t>Microscopy</a:t>
            </a:r>
            <a:endParaRPr lang="en-GB" sz="1400" b="1" dirty="0">
              <a:solidFill>
                <a:srgbClr val="7F7F7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8151" y="128285"/>
            <a:ext cx="6842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Imaging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infrastructure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(in Bergen)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2158" y="1123202"/>
            <a:ext cx="362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- New visualization center from 2017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96321" y="1003793"/>
            <a:ext cx="3874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Superresolution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microscopy (STED)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MRI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experts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 acquisition + analysis </a:t>
            </a:r>
            <a:r>
              <a:rPr lang="en-US" dirty="0" smtClean="0"/>
              <a:t>)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 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159803" y="92481"/>
            <a:ext cx="18657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INFRASTRUCTURE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34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7634" y="30045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Images as matrices</a:t>
            </a:r>
            <a:endParaRPr lang="en-US" sz="3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03" y="720350"/>
            <a:ext cx="9951521" cy="5994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8171" y="766177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1D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8629" y="766176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2D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1699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7826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4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05625" y="766175"/>
            <a:ext cx="5790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5</a:t>
            </a:r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3980" y="203516"/>
            <a:ext cx="782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formation”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“Image processing”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03"/>
            <a:ext cx="12192000" cy="44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3846" y="205960"/>
            <a:ext cx="7837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“Image analysis”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“Computer graphics”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756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7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66265" y="6652039"/>
            <a:ext cx="40534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www.imagescience.org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900" dirty="0" err="1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900" dirty="0">
                <a:latin typeface="Arial" charset="0"/>
                <a:ea typeface="Arial" charset="0"/>
                <a:cs typeface="Arial" charset="0"/>
              </a:rPr>
              <a:t>/publications/download/biap2006.pdf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0714" y="205960"/>
            <a:ext cx="68986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“Computer vision”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vs.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  “Visualization”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6573" y="6159598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From: Erik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Meijering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Gert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000" dirty="0">
                <a:latin typeface="Arial" charset="0"/>
                <a:ea typeface="Arial" charset="0"/>
                <a:cs typeface="Arial" charset="0"/>
              </a:rPr>
              <a:t>van </a:t>
            </a:r>
            <a:r>
              <a:rPr lang="en-US" sz="1000" dirty="0" err="1" smtClean="0">
                <a:latin typeface="Arial" charset="0"/>
                <a:ea typeface="Arial" charset="0"/>
                <a:cs typeface="Arial" charset="0"/>
              </a:rPr>
              <a:t>Cappellen</a:t>
            </a:r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, </a:t>
            </a:r>
          </a:p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           Biological Image Analysis Primer, 2006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482"/>
            <a:ext cx="12192000" cy="4087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3169" y="528785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Image understanding 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86022"/>
            <a:ext cx="10510024" cy="6334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  <a:ea typeface="ＭＳ Ｐゴシック" charset="-128"/>
                <a:cs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Modeling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and image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analysis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nb-NO" sz="3200" kern="0" dirty="0" err="1" smtClean="0">
                <a:solidFill>
                  <a:schemeClr val="tx1"/>
                </a:solidFill>
                <a:latin typeface="Arial" charset="0"/>
              </a:rPr>
              <a:t>can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be </a:t>
            </a:r>
            <a:r>
              <a:rPr lang="nb-NO" sz="3200" b="1" kern="0" dirty="0" err="1" smtClean="0">
                <a:solidFill>
                  <a:schemeClr val="tx1"/>
                </a:solidFill>
                <a:latin typeface="Arial" charset="0"/>
              </a:rPr>
              <a:t>generic</a:t>
            </a:r>
            <a:r>
              <a:rPr lang="nb-NO" sz="3200" kern="0" dirty="0" smtClean="0">
                <a:solidFill>
                  <a:schemeClr val="tx1"/>
                </a:solidFill>
                <a:latin typeface="Arial" charset="0"/>
              </a:rPr>
              <a:t> in nature</a:t>
            </a:r>
            <a:endParaRPr lang="nb-NO" sz="1600" kern="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76190" y="1118997"/>
            <a:ext cx="334571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Medical MR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imaging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99095" y="1130905"/>
            <a:ext cx="3562194" cy="4616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Surveillance</a:t>
            </a:r>
            <a:r>
              <a:rPr lang="nb-NO" sz="2400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400" u="none" dirty="0" err="1" smtClean="0">
                <a:latin typeface="Arial" charset="0"/>
                <a:ea typeface="Arial" charset="0"/>
                <a:cs typeface="Arial" charset="0"/>
              </a:rPr>
              <a:t>engineering</a:t>
            </a:r>
            <a:endParaRPr lang="en-US" sz="2400" u="none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522025" y="1118997"/>
            <a:ext cx="1187096" cy="473573"/>
          </a:xfrm>
          <a:prstGeom prst="leftRightArrow">
            <a:avLst>
              <a:gd name="adj1" fmla="val 50000"/>
              <a:gd name="adj2" fmla="val 3090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 rot="5400000">
            <a:off x="2851685" y="1910511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 rot="5400000">
            <a:off x="8931093" y="1983684"/>
            <a:ext cx="597278" cy="518120"/>
          </a:xfrm>
          <a:prstGeom prst="rightArrow">
            <a:avLst>
              <a:gd name="adj1" fmla="val 50000"/>
              <a:gd name="adj2" fmla="val 29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3" descr="hear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3159" y="2654982"/>
            <a:ext cx="4203864" cy="3408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highway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1509" y="2667062"/>
            <a:ext cx="4223800" cy="342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778256" y="604148"/>
            <a:ext cx="182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(“active contours”)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189004" y="4770710"/>
            <a:ext cx="3122612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lang="en-US" sz="16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 of GFP in the Golgi area (ROI1) with a high intensity laser.</a:t>
            </a:r>
          </a:p>
          <a:p>
            <a:pPr eaLnBrk="1" hangingPunct="1">
              <a:lnSpc>
                <a:spcPct val="130000"/>
              </a:lnSpc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</a:rPr>
              <a:t>The recovery of fluorescence in the bleached area is followed.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296167"/>
              </p:ext>
            </p:extLst>
          </p:nvPr>
        </p:nvGraphicFramePr>
        <p:xfrm>
          <a:off x="4839833" y="4120776"/>
          <a:ext cx="3392487" cy="248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Photo Editor Photo" r:id="rId5" imgW="5477640" imgH="4352381" progId="">
                  <p:embed/>
                </p:oleObj>
              </mc:Choice>
              <mc:Fallback>
                <p:oleObj name="Photo Editor Photo" r:id="rId5" imgW="5477640" imgH="435238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9833" y="4120776"/>
                        <a:ext cx="3392487" cy="248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"/>
          <p:cNvSpPr txBox="1">
            <a:spLocks noChangeArrowheads="1"/>
          </p:cNvSpPr>
          <p:nvPr/>
        </p:nvSpPr>
        <p:spPr bwMode="auto">
          <a:xfrm rot="16200000">
            <a:off x="4079421" y="5259014"/>
            <a:ext cx="12223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% fluorescence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7515101" y="6576453"/>
            <a:ext cx="804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>
                <a:latin typeface="Arial" charset="0"/>
                <a:ea typeface="ＭＳ Ｐゴシック" charset="-128"/>
                <a:cs typeface="ＭＳ Ｐゴシック" charset="-128"/>
              </a:rPr>
              <a:t>Time (s)</a:t>
            </a: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039004"/>
              </p:ext>
            </p:extLst>
          </p:nvPr>
        </p:nvGraphicFramePr>
        <p:xfrm>
          <a:off x="4944682" y="940812"/>
          <a:ext cx="3406749" cy="3138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Photo Editor Photo" r:id="rId7" imgW="2895238" imgH="2800741" progId="">
                  <p:embed/>
                </p:oleObj>
              </mc:Choice>
              <mc:Fallback>
                <p:oleObj name="Photo Editor Photo" r:id="rId7" imgW="2895238" imgH="2800741" progId="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0091"/>
                      <a:stretch>
                        <a:fillRect/>
                      </a:stretch>
                    </p:blipFill>
                    <p:spPr bwMode="auto">
                      <a:xfrm>
                        <a:off x="4944682" y="940812"/>
                        <a:ext cx="3406749" cy="3138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7" descr="mic logo TIFF 50% WINDOW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086995" y="6259548"/>
            <a:ext cx="660195" cy="43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213757" y="188913"/>
            <a:ext cx="10818420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Live cell imaging:     </a:t>
            </a:r>
            <a:r>
              <a:rPr lang="en-US" sz="2400" b="1" dirty="0">
                <a:latin typeface="Arial" charset="0"/>
                <a:ea typeface="ＭＳ Ｐゴシック" charset="-128"/>
                <a:cs typeface="ＭＳ Ｐゴシック" charset="-128"/>
              </a:rPr>
              <a:t>FRAP</a:t>
            </a:r>
            <a:r>
              <a:rPr lang="en-US" sz="28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–  Fluorescence Recovery After </a:t>
            </a:r>
            <a:r>
              <a:rPr lang="en-US" sz="2400" dirty="0" err="1">
                <a:latin typeface="Arial" charset="0"/>
                <a:ea typeface="ＭＳ Ｐゴシック" charset="-128"/>
                <a:cs typeface="ＭＳ Ｐゴシック" charset="-128"/>
              </a:rPr>
              <a:t>Photobleaching</a:t>
            </a:r>
            <a:endParaRPr lang="en-US" sz="2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8992653" y="1076263"/>
            <a:ext cx="21463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M</a:t>
            </a:r>
            <a:r>
              <a:rPr lang="en-US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easure </a:t>
            </a:r>
            <a:r>
              <a:rPr lang="en-US" sz="1200" dirty="0">
                <a:latin typeface="Arial" charset="0"/>
                <a:ea typeface="ＭＳ Ｐゴシック" charset="-128"/>
                <a:cs typeface="ＭＳ Ｐゴシック" charset="-128"/>
              </a:rPr>
              <a:t>the dynamics of a molecule over time (diffusional mobility) and chemical changes of molecular species</a:t>
            </a:r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9147032" y="3255900"/>
            <a:ext cx="2065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2-compartment </a:t>
            </a:r>
            <a:r>
              <a:rPr lang="nb-NO" sz="1400" dirty="0" err="1">
                <a:latin typeface="Arial" charset="0"/>
                <a:ea typeface="ＭＳ Ｐゴシック" charset="-128"/>
                <a:cs typeface="ＭＳ Ｐゴシック" charset="-128"/>
              </a:rPr>
              <a:t>model</a:t>
            </a:r>
            <a:endParaRPr lang="en-US" sz="14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9366915" y="4486522"/>
            <a:ext cx="49349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dO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9781315" y="4596060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=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C – </a:t>
            </a:r>
            <a:r>
              <a:rPr lang="nb-NO" sz="1600" dirty="0" err="1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 dirty="0" err="1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 O</a:t>
            </a:r>
            <a:endParaRPr lang="en-US" sz="16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9783035" y="5196135"/>
            <a:ext cx="1638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=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out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O – 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in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auto">
          <a:xfrm>
            <a:off x="9418500" y="5339010"/>
            <a:ext cx="4178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9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Line 17"/>
          <p:cNvSpPr>
            <a:spLocks noChangeShapeType="1"/>
          </p:cNvSpPr>
          <p:nvPr/>
        </p:nvSpPr>
        <p:spPr bwMode="auto">
          <a:xfrm>
            <a:off x="9432256" y="4775447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9380671" y="5075485"/>
            <a:ext cx="47974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dC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9392707" y="4751635"/>
            <a:ext cx="42127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d</a:t>
            </a:r>
            <a:r>
              <a:rPr lang="nb-NO" sz="100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t</a:t>
            </a:r>
            <a:endParaRPr lang="en-US" sz="16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Line 20"/>
          <p:cNvSpPr>
            <a:spLocks noChangeShapeType="1"/>
          </p:cNvSpPr>
          <p:nvPr/>
        </p:nvSpPr>
        <p:spPr bwMode="auto">
          <a:xfrm>
            <a:off x="9482122" y="5375522"/>
            <a:ext cx="31123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9168954" y="3632138"/>
            <a:ext cx="25638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O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 - </a:t>
            </a:r>
            <a:r>
              <a:rPr lang="nb-NO" sz="12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organelle-associated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1200" dirty="0" smtClean="0">
                <a:latin typeface="Arial" charset="0"/>
                <a:ea typeface="ＭＳ Ｐゴシック" charset="-128"/>
                <a:cs typeface="ＭＳ Ｐゴシック" charset="-128"/>
              </a:rPr>
              <a:t>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9168954" y="3970692"/>
            <a:ext cx="22611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 dirty="0">
                <a:latin typeface="Arial" charset="0"/>
                <a:ea typeface="ＭＳ Ｐゴシック" charset="-128"/>
                <a:cs typeface="ＭＳ Ｐゴシック" charset="-128"/>
              </a:rPr>
              <a:t>C 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-  </a:t>
            </a:r>
            <a:r>
              <a:rPr lang="nb-NO" sz="1200" dirty="0" err="1">
                <a:latin typeface="Arial" charset="0"/>
                <a:ea typeface="ＭＳ Ｐゴシック" charset="-128"/>
                <a:cs typeface="ＭＳ Ｐゴシック" charset="-128"/>
              </a:rPr>
              <a:t>cytoplasmic</a:t>
            </a:r>
            <a:r>
              <a:rPr lang="nb-NO" sz="1200" dirty="0">
                <a:latin typeface="Arial" charset="0"/>
                <a:ea typeface="ＭＳ Ｐゴシック" charset="-128"/>
                <a:cs typeface="ＭＳ Ｐゴシック" charset="-128"/>
              </a:rPr>
              <a:t> protein</a:t>
            </a:r>
            <a:endParaRPr lang="en-US" sz="12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 Box 23"/>
          <p:cNvSpPr txBox="1">
            <a:spLocks noChangeArrowheads="1"/>
          </p:cNvSpPr>
          <p:nvPr/>
        </p:nvSpPr>
        <p:spPr bwMode="auto">
          <a:xfrm>
            <a:off x="9186957" y="5829238"/>
            <a:ext cx="194304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k</a:t>
            </a:r>
            <a:r>
              <a:rPr lang="nb-NO" sz="1600" baseline="-25000">
                <a:latin typeface="Arial" charset="0"/>
                <a:ea typeface="ＭＳ Ｐゴシック" charset="-128"/>
                <a:cs typeface="ＭＳ Ｐゴシック" charset="-128"/>
              </a:rPr>
              <a:t>x</a:t>
            </a:r>
            <a:r>
              <a:rPr lang="nb-NO" sz="1600">
                <a:latin typeface="Arial" charset="0"/>
                <a:ea typeface="ＭＳ Ｐゴシック" charset="-128"/>
                <a:cs typeface="ＭＳ Ｐゴシック" charset="-128"/>
              </a:rPr>
              <a:t> – </a:t>
            </a:r>
            <a:r>
              <a:rPr lang="nb-NO" sz="1400">
                <a:latin typeface="Arial" charset="0"/>
                <a:ea typeface="ＭＳ Ｐゴシック" charset="-128"/>
                <a:cs typeface="ＭＳ Ｐゴシック" charset="-128"/>
              </a:rPr>
              <a:t>reate constants</a:t>
            </a:r>
            <a:endParaRPr lang="en-US" sz="14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9070031" y="2471675"/>
            <a:ext cx="1740139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Image-based</a:t>
            </a:r>
          </a:p>
          <a:p>
            <a:pPr eaLnBrk="1" hangingPunct="1">
              <a:lnSpc>
                <a:spcPct val="120000"/>
              </a:lnSpc>
            </a:pPr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      modelling: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00867" y="4471601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ROI1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8879" y="5155677"/>
            <a:ext cx="543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/>
                <a:cs typeface="Arial"/>
              </a:rPr>
              <a:t>ROI2</a:t>
            </a:r>
            <a:endParaRPr lang="en-US" sz="12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" name="New_Frap_comp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8003" y="946150"/>
            <a:ext cx="3517900" cy="3708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 bwMode="auto">
          <a:xfrm>
            <a:off x="2336264" y="2410562"/>
            <a:ext cx="828092" cy="504056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noFill/>
              <a:effectLst/>
              <a:latin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16206" y="1616546"/>
            <a:ext cx="1091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Arial"/>
                <a:cs typeface="Arial"/>
              </a:rPr>
              <a:t>Bleached are</a:t>
            </a:r>
            <a:endParaRPr lang="en-US" sz="120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 flipH="1">
            <a:off x="3004457" y="1880828"/>
            <a:ext cx="236542" cy="4887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ight Brace 4"/>
          <p:cNvSpPr/>
          <p:nvPr/>
        </p:nvSpPr>
        <p:spPr>
          <a:xfrm>
            <a:off x="11275728" y="4486522"/>
            <a:ext cx="182104" cy="11890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714269" y="33463"/>
            <a:ext cx="76738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Object </a:t>
            </a:r>
            <a:r>
              <a:rPr lang="nb-NO" sz="3600" dirty="0" err="1">
                <a:latin typeface="Arial" charset="0"/>
                <a:ea typeface="ＭＳ Ｐゴシック" charset="-128"/>
                <a:cs typeface="ＭＳ Ｐゴシック" charset="-128"/>
              </a:rPr>
              <a:t>tracking</a:t>
            </a:r>
            <a:r>
              <a:rPr lang="nb-NO" sz="3600" dirty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3600" dirty="0" smtClean="0">
                <a:latin typeface="Arial" charset="0"/>
                <a:ea typeface="ＭＳ Ｐゴシック" charset="-128"/>
                <a:cs typeface="ＭＳ Ｐゴシック" charset="-128"/>
              </a:rPr>
              <a:t>   </a:t>
            </a:r>
            <a:r>
              <a:rPr lang="nb-NO" sz="20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sz="2000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              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P</a:t>
            </a:r>
            <a:r>
              <a:rPr lang="nb-NO" dirty="0" err="1" smtClean="0">
                <a:latin typeface="Arial" charset="0"/>
                <a:ea typeface="ＭＳ Ｐゴシック" charset="-128"/>
                <a:cs typeface="ＭＳ Ｐゴシック" charset="-128"/>
              </a:rPr>
              <a:t>erformance</a:t>
            </a:r>
            <a:r>
              <a:rPr lang="nb-NO" dirty="0" smtClean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nb-NO" dirty="0" err="1">
                <a:latin typeface="Arial" charset="0"/>
                <a:ea typeface="ＭＳ Ｐゴシック" charset="-128"/>
                <a:cs typeface="ＭＳ Ｐゴシック" charset="-128"/>
              </a:rPr>
              <a:t>evaluation</a:t>
            </a: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044675" y="3597400"/>
            <a:ext cx="2881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”Easy”  -  ”Toy problem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388443" y="3591050"/>
            <a:ext cx="3776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” Intracellular transport vesicles ”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7" descr="mic logo TIFF 50% WINDOW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986872" y="6248276"/>
            <a:ext cx="7127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3" descr="thesis_fig_4_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725885" y="1686050"/>
            <a:ext cx="265430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/>
        </p:nvGrpSpPr>
        <p:grpSpPr>
          <a:xfrm>
            <a:off x="280708" y="266461"/>
            <a:ext cx="5540350" cy="1320011"/>
            <a:chOff x="1031850" y="390650"/>
            <a:chExt cx="6337300" cy="2127250"/>
          </a:xfrm>
        </p:grpSpPr>
        <p:pic>
          <p:nvPicPr>
            <p:cNvPr id="6" name="Picture 8" descr="paper_1_fig_1_a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1850" y="390650"/>
              <a:ext cx="1208088" cy="90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paper_1_fig_1_b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278038" y="681163"/>
              <a:ext cx="1209675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0" descr="paper_1_fig_1_c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527400" y="897063"/>
              <a:ext cx="1208088" cy="90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1" descr="paper_1_fig_1_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852963" y="1149475"/>
              <a:ext cx="1208087" cy="900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2" descr="paper_1_fig_1_e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178525" y="1436813"/>
              <a:ext cx="1190625" cy="896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1031850" y="1293938"/>
              <a:ext cx="6005513" cy="1223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 Box 15"/>
          <p:cNvSpPr txBox="1">
            <a:spLocks noChangeArrowheads="1"/>
          </p:cNvSpPr>
          <p:nvPr/>
        </p:nvSpPr>
        <p:spPr bwMode="auto">
          <a:xfrm rot="622276">
            <a:off x="6047866" y="1826682"/>
            <a:ext cx="7493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Time</a:t>
            </a:r>
            <a:endParaRPr lang="en-US" sz="18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914375" y="3597400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9975247" y="2697288"/>
            <a:ext cx="11239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Ground truth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8532210" y="1365375"/>
            <a:ext cx="2944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Automatically segmented and tracked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6647081" y="4353050"/>
            <a:ext cx="1079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800">
                <a:latin typeface="Arial" charset="0"/>
                <a:ea typeface="ＭＳ Ｐゴシック" charset="-128"/>
                <a:cs typeface="ＭＳ Ｐゴシック" charset="-128"/>
              </a:rPr>
              <a:t>Difficult:</a:t>
            </a:r>
            <a:endParaRPr lang="en-US" sz="18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>
            <a:off x="5238150" y="6046025"/>
            <a:ext cx="388938" cy="17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5438750" y="6189788"/>
            <a:ext cx="1049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occlusion is</a:t>
            </a:r>
          </a:p>
          <a:p>
            <a:pPr eaLnBrk="1" hangingPunct="1"/>
            <a:r>
              <a:rPr lang="nb-NO" sz="1200">
                <a:latin typeface="Arial" charset="0"/>
                <a:ea typeface="ＭＳ Ｐゴシック" charset="-128"/>
                <a:cs typeface="ＭＳ Ｐゴシック" charset="-128"/>
              </a:rPr>
              <a:t> handeled</a:t>
            </a:r>
            <a:endParaRPr lang="en-US" sz="120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3" name="stack2 green 45fps_com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623958" y="3964753"/>
            <a:ext cx="3196417" cy="2641749"/>
          </a:xfrm>
          <a:prstGeom prst="rect">
            <a:avLst/>
          </a:prstGeom>
        </p:spPr>
      </p:pic>
      <p:pic>
        <p:nvPicPr>
          <p:cNvPr id="24" name="tracking_15fps_none_comp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413164" y="3932215"/>
            <a:ext cx="3798575" cy="270289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487915" y="3352925"/>
            <a:ext cx="25731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StemCells_amalka_uppsala_thesis_paper1.avi</a:t>
            </a:r>
            <a:endParaRPr lang="en-US" sz="800" dirty="0"/>
          </a:p>
        </p:txBody>
      </p:sp>
      <p:pic>
        <p:nvPicPr>
          <p:cNvPr id="26" name="StemCells_amalka_uppsala_thesis_paper1_kM5WHc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78140" y="1279978"/>
            <a:ext cx="2840452" cy="22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6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2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2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7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Voila_Capture_kNN_classification_mo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4401" y="1399871"/>
            <a:ext cx="4879723" cy="5013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1772211" y="1341526"/>
            <a:ext cx="4968552" cy="496855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331314" y="58549"/>
            <a:ext cx="9534596" cy="633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 err="1" smtClean="0">
                <a:latin typeface="Arial" charset="0"/>
              </a:rPr>
              <a:t>Automated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brain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tissue</a:t>
            </a:r>
            <a:r>
              <a:rPr lang="nb-NO" dirty="0" smtClean="0">
                <a:latin typeface="Arial" charset="0"/>
              </a:rPr>
              <a:t> </a:t>
            </a:r>
            <a:r>
              <a:rPr lang="nb-NO" dirty="0" err="1" smtClean="0">
                <a:latin typeface="Arial" charset="0"/>
              </a:rPr>
              <a:t>classification</a:t>
            </a:r>
            <a:r>
              <a:rPr lang="nb-NO" dirty="0" smtClean="0">
                <a:latin typeface="Arial" charset="0"/>
              </a:rPr>
              <a:t> </a:t>
            </a:r>
            <a:r>
              <a:rPr lang="nb-NO" sz="3800" dirty="0" smtClean="0">
                <a:latin typeface="Arial" charset="0"/>
              </a:rPr>
              <a:t>- </a:t>
            </a:r>
            <a:r>
              <a:rPr lang="nb-NO" sz="3800" dirty="0" err="1" smtClean="0">
                <a:latin typeface="Arial" charset="0"/>
              </a:rPr>
              <a:t>kNN</a:t>
            </a:r>
            <a:endParaRPr lang="nb-NO" sz="3800" dirty="0"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232944" y="1556792"/>
            <a:ext cx="2987824" cy="2512332"/>
            <a:chOff x="6501408" y="1204700"/>
            <a:chExt cx="2642592" cy="2224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77126" y="1204700"/>
              <a:ext cx="2566874" cy="21602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244408" y="3198168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FLASH</a:t>
              </a:r>
              <a:endParaRPr lang="en-US" sz="9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32240" y="312616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DESS</a:t>
              </a:r>
              <a:endParaRPr lang="en-US" sz="9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6292788" y="1923340"/>
              <a:ext cx="64807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FISP</a:t>
              </a:r>
              <a:endParaRPr lang="en-US" sz="9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72400" y="1434262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</a:t>
              </a:r>
              <a:r>
                <a:rPr lang="en-US" sz="1600" baseline="30000" dirty="0" smtClean="0"/>
                <a:t>3</a:t>
              </a:r>
              <a:endParaRPr lang="en-US" sz="1600" baseline="300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alphaModFix amt="37000"/>
            </a:blip>
            <a:srcRect l="14730" r="10573"/>
            <a:stretch/>
          </p:blipFill>
          <p:spPr>
            <a:xfrm>
              <a:off x="7020272" y="1348716"/>
              <a:ext cx="1800200" cy="193626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7292462" y="894991"/>
            <a:ext cx="4569617" cy="6155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=7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earest 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eighbor classification </a:t>
            </a:r>
          </a:p>
          <a:p>
            <a:pPr algn="l"/>
            <a:endParaRPr lang="en-US" sz="200" dirty="0" smtClean="0"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 to six different tissue types </a:t>
            </a: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of the human head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6674" y="4705399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Classification of new voxels based on a training set (mask)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88495" y="4971653"/>
            <a:ext cx="3573414" cy="174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ade by an expert (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supervised learning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):</a:t>
            </a:r>
            <a:endParaRPr lang="en-US" sz="1400" dirty="0" smtClean="0"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en-US" sz="700" dirty="0"/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r>
              <a:rPr lang="en-US" sz="1200" i="1" dirty="0" smtClean="0"/>
              <a:t>Air</a:t>
            </a:r>
            <a:endParaRPr lang="en-US" sz="1200" i="1" dirty="0" smtClean="0"/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</a:t>
            </a:r>
            <a:r>
              <a:rPr lang="en-US" sz="1200" i="1" dirty="0" smtClean="0"/>
              <a:t>Grey matter</a:t>
            </a:r>
            <a:endParaRPr lang="en-US" sz="1200" i="1" dirty="0" smtClean="0"/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</a:t>
            </a:r>
            <a:r>
              <a:rPr lang="en-US" sz="1200" i="1" dirty="0" smtClean="0"/>
              <a:t>White</a:t>
            </a:r>
            <a:r>
              <a:rPr lang="en-US" sz="1200" i="1" dirty="0" smtClean="0"/>
              <a:t> matter</a:t>
            </a:r>
            <a:endParaRPr lang="en-US" sz="1200" i="1" dirty="0" smtClean="0"/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CSF </a:t>
            </a:r>
          </a:p>
          <a:p>
            <a:pPr algn="l">
              <a:lnSpc>
                <a:spcPct val="120000"/>
              </a:lnSpc>
            </a:pPr>
            <a:r>
              <a:rPr lang="en-US" sz="1200" i="1" dirty="0" smtClean="0"/>
              <a:t>  </a:t>
            </a:r>
            <a:r>
              <a:rPr lang="en-US" sz="1200" i="1" dirty="0" smtClean="0"/>
              <a:t>Muscle </a:t>
            </a:r>
            <a:endParaRPr lang="en-US" sz="1200" i="1" dirty="0" smtClean="0"/>
          </a:p>
          <a:p>
            <a:pPr algn="l">
              <a:lnSpc>
                <a:spcPct val="120000"/>
              </a:lnSpc>
            </a:pPr>
            <a:r>
              <a:rPr lang="en-US" sz="1200" dirty="0" smtClean="0"/>
              <a:t>  </a:t>
            </a:r>
            <a:endParaRPr lang="en-US" sz="14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9159" y="5373216"/>
            <a:ext cx="1224136" cy="1224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5192" y="4005064"/>
            <a:ext cx="507287" cy="5040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928" y="3573016"/>
            <a:ext cx="576064" cy="5760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2904" y="1700808"/>
            <a:ext cx="576064" cy="5760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860108" y="3391108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x</a:t>
            </a:r>
            <a:endParaRPr lang="en-US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76960" y="3284984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y</a:t>
            </a:r>
            <a:endParaRPr lang="en-US" sz="105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29360" y="1662916"/>
            <a:ext cx="25315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z</a:t>
            </a:r>
            <a:endParaRPr lang="en-US" sz="1050" b="1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7849079" y="5445224"/>
            <a:ext cx="936104" cy="72008"/>
          </a:xfrm>
          <a:prstGeom prst="straightConnector1">
            <a:avLst/>
          </a:prstGeom>
          <a:noFill/>
          <a:ln w="9525" cap="flat" cmpd="sng" algn="ctr">
            <a:solidFill>
              <a:srgbClr val="3366FF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8065103" y="6309320"/>
            <a:ext cx="1440160" cy="72008"/>
          </a:xfrm>
          <a:prstGeom prst="straightConnector1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9577271" y="6237312"/>
            <a:ext cx="424473" cy="138500"/>
          </a:xfrm>
          <a:prstGeom prst="straightConnector1">
            <a:avLst/>
          </a:prstGeom>
          <a:noFill/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10001744" y="6237312"/>
            <a:ext cx="38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Fat</a:t>
            </a:r>
            <a:endParaRPr lang="en-US" sz="1200" i="1" dirty="0"/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8425143" y="5805264"/>
            <a:ext cx="648072" cy="72008"/>
          </a:xfrm>
          <a:prstGeom prst="straightConnector1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 flipV="1">
            <a:off x="8425143" y="5589240"/>
            <a:ext cx="720080" cy="7200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cxnSp>
      <p:sp>
        <p:nvSpPr>
          <p:cNvPr id="28" name="TextBox 27"/>
          <p:cNvSpPr txBox="1"/>
          <p:nvPr/>
        </p:nvSpPr>
        <p:spPr>
          <a:xfrm rot="16200000">
            <a:off x="6892940" y="4705109"/>
            <a:ext cx="360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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047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542" y="1247951"/>
            <a:ext cx="1121161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 Centre for Digital Life Norway (DLN) aims to drive the development of a new branch of Norwegian biotechnological research and innovation, by mixing life scientists, mathematicians, statisticians, computer scientists and engineers.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This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will be a key ingredient to scale up the success of generating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predictive models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of biological systems – by using many different types of technologies and methodologies.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How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can we best integrate different technologies and methodologies in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transdisciplinary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research projects?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16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Are we equipped for this type of research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sz="2800" i="1" dirty="0">
              <a:solidFill>
                <a:srgbClr val="211F1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2320" y="5678597"/>
            <a:ext cx="1040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How does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In vivo imaging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image analysis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”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fit in ?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" y="37057"/>
            <a:ext cx="6150401" cy="1062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910" y="159027"/>
            <a:ext cx="1658790" cy="8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76" y="1008403"/>
            <a:ext cx="6157321" cy="55590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110" y="145279"/>
            <a:ext cx="9852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Reproducible research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Science 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–  </a:t>
            </a: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Open source</a:t>
            </a:r>
            <a:endParaRPr lang="en-US" sz="28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2" y="2235436"/>
            <a:ext cx="5574862" cy="32602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645990" y="5725701"/>
            <a:ext cx="4202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”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Build </a:t>
            </a:r>
            <a:r>
              <a:rPr lang="en-US" sz="2000" b="1" i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software better, </a:t>
            </a:r>
            <a:r>
              <a:rPr lang="en-US" sz="2000" b="1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together </a:t>
            </a:r>
            <a:r>
              <a:rPr lang="en-US" sz="2000" i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"</a:t>
            </a:r>
            <a:endParaRPr lang="en-US" sz="20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8437" y="137587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Arial" charset="0"/>
                <a:ea typeface="Arial" charset="0"/>
                <a:cs typeface="Arial" charset="0"/>
              </a:rPr>
              <a:t>Example</a:t>
            </a:r>
            <a:endParaRPr lang="en-US" sz="1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9073" y="1033482"/>
            <a:ext cx="4183709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Computational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(bio)medicine 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105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        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&amp;          Software development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7429" y="2448511"/>
            <a:ext cx="8800547" cy="4124324"/>
            <a:chOff x="213650" y="1076185"/>
            <a:chExt cx="8800547" cy="4124324"/>
          </a:xfrm>
        </p:grpSpPr>
        <p:grpSp>
          <p:nvGrpSpPr>
            <p:cNvPr id="3" name="Group 3"/>
            <p:cNvGrpSpPr/>
            <p:nvPr/>
          </p:nvGrpSpPr>
          <p:grpSpPr>
            <a:xfrm>
              <a:off x="213650" y="1076185"/>
              <a:ext cx="8800547" cy="4124324"/>
              <a:chOff x="213650" y="1603010"/>
              <a:chExt cx="8800547" cy="41243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3650" y="1603010"/>
                <a:ext cx="8800547" cy="4124324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rcRect t="9300"/>
              <a:stretch>
                <a:fillRect/>
              </a:stretch>
            </p:blipFill>
            <p:spPr>
              <a:xfrm>
                <a:off x="361432" y="2362169"/>
                <a:ext cx="8593415" cy="1489955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302" y="2248609"/>
                <a:ext cx="719431" cy="1710345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421432" y="1128564"/>
              <a:ext cx="692818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Atom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-12 </a:t>
              </a:r>
              <a:r>
                <a:rPr lang="en-US" sz="1200" dirty="0" err="1" smtClean="0"/>
                <a:t>m</a:t>
              </a:r>
              <a:endParaRPr lang="en-US" sz="14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3832" y="1140964"/>
              <a:ext cx="748923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Protein</a:t>
              </a:r>
            </a:p>
            <a:p>
              <a:r>
                <a:rPr lang="en-US" sz="1400" dirty="0" smtClean="0"/>
                <a:t>  10</a:t>
              </a:r>
              <a:r>
                <a:rPr lang="en-US" sz="1400" baseline="30000" dirty="0" smtClean="0"/>
                <a:t>-9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46232" y="1153364"/>
              <a:ext cx="614271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Cell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8632" y="1155764"/>
              <a:ext cx="67197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Tissue</a:t>
              </a:r>
            </a:p>
            <a:p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endParaRPr lang="en-US" sz="1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470204" y="12336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52604" y="1256037"/>
              <a:ext cx="1318621" cy="488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25165" y="1162014"/>
              <a:ext cx="82702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   Organ</a:t>
              </a:r>
            </a:p>
            <a:p>
              <a:r>
                <a:rPr lang="en-US" sz="1400" dirty="0" smtClean="0"/>
                <a:t>    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m</a:t>
              </a:r>
              <a:endParaRPr lang="en-US" sz="1200" dirty="0" smtClean="0"/>
            </a:p>
            <a:p>
              <a:r>
                <a:rPr lang="en-US" sz="1200" dirty="0" smtClean="0"/>
                <a:t>  Anatomy</a:t>
              </a:r>
            </a:p>
            <a:p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59246" y="1129530"/>
              <a:ext cx="155495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   Organ system</a:t>
              </a:r>
            </a:p>
            <a:p>
              <a:r>
                <a:rPr lang="en-US" sz="1400" b="1" dirty="0" smtClean="0"/>
                <a:t>    &amp; organism</a:t>
              </a:r>
            </a:p>
            <a:p>
              <a:r>
                <a:rPr lang="en-US" sz="1400" dirty="0" smtClean="0"/>
                <a:t>      </a:t>
              </a:r>
              <a:r>
                <a:rPr lang="en-US" sz="1200" dirty="0" smtClean="0"/>
                <a:t>Physiology</a:t>
              </a:r>
            </a:p>
            <a:p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675" y="3412129"/>
              <a:ext cx="843501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Gene</a:t>
              </a:r>
            </a:p>
            <a:p>
              <a:pPr algn="ctr"/>
              <a:r>
                <a:rPr lang="en-US" sz="1400" dirty="0" smtClean="0"/>
                <a:t>networks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24237" y="3412129"/>
              <a:ext cx="136768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Pathway models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16528" y="3424529"/>
              <a:ext cx="148790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Stochastic models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93770" y="3366929"/>
              <a:ext cx="1018227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Ordinary</a:t>
              </a:r>
            </a:p>
            <a:p>
              <a:pPr algn="ctr"/>
              <a:r>
                <a:rPr lang="en-US" sz="1400" dirty="0" smtClean="0"/>
                <a:t>Differential</a:t>
              </a:r>
            </a:p>
            <a:p>
              <a:pPr algn="ctr"/>
              <a:r>
                <a:rPr lang="en-US" sz="1400" dirty="0" smtClean="0"/>
                <a:t>Equations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0037" y="3379329"/>
              <a:ext cx="1590499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Continuum models</a:t>
              </a:r>
            </a:p>
            <a:p>
              <a:pPr algn="ctr"/>
              <a:r>
                <a:rPr lang="en-US" sz="1400" dirty="0" smtClean="0"/>
                <a:t>(Partial Differential</a:t>
              </a:r>
            </a:p>
            <a:p>
              <a:pPr algn="ctr"/>
              <a:r>
                <a:rPr lang="en-US" sz="1400" dirty="0" smtClean="0"/>
                <a:t>Equations)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3466" y="3401729"/>
              <a:ext cx="1348446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Systems models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1320505" y="4157993"/>
              <a:ext cx="6536842" cy="1588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13890" y="4432855"/>
              <a:ext cx="1428596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molecular events</a:t>
              </a:r>
            </a:p>
            <a:p>
              <a:pPr algn="ctr"/>
              <a:r>
                <a:rPr lang="en-US" sz="1200" dirty="0" smtClean="0"/>
                <a:t>(ion channel gating)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2292" y="4433607"/>
              <a:ext cx="1056700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-3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diffusion</a:t>
              </a:r>
            </a:p>
            <a:p>
              <a:pPr algn="ctr"/>
              <a:r>
                <a:rPr lang="en-US" sz="1200" dirty="0" smtClean="0"/>
                <a:t>cell </a:t>
              </a:r>
              <a:r>
                <a:rPr lang="en-US" sz="1200" dirty="0" err="1" smtClean="0"/>
                <a:t>signalling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21765" y="4443837"/>
              <a:ext cx="675185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0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motility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96056" y="4444589"/>
              <a:ext cx="630301" cy="49244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3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mitosis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90477" y="4464297"/>
              <a:ext cx="707245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6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protein</a:t>
              </a:r>
            </a:p>
            <a:p>
              <a:pPr algn="ctr"/>
              <a:r>
                <a:rPr lang="en-US" sz="1200" dirty="0" smtClean="0"/>
                <a:t>turnover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28709" y="4465049"/>
              <a:ext cx="667169" cy="67710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10</a:t>
              </a:r>
              <a:r>
                <a:rPr lang="en-US" sz="1400" baseline="30000" dirty="0" smtClean="0"/>
                <a:t>9 </a:t>
              </a:r>
              <a:r>
                <a:rPr lang="en-US" sz="1200" dirty="0" err="1" smtClean="0"/>
                <a:t>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human</a:t>
              </a:r>
            </a:p>
            <a:p>
              <a:pPr algn="ctr"/>
              <a:r>
                <a:rPr lang="en-US" sz="1200" dirty="0" smtClean="0"/>
                <a:t>lifetime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1238185" y="422954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2679593" y="4230293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3940919" y="4231045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5211723" y="4231797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6492005" y="4232549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7762809" y="4233301"/>
              <a:ext cx="165436" cy="795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rcRect l="2757" t="1762" r="37412" b="2856"/>
          <a:stretch>
            <a:fillRect/>
          </a:stretch>
        </p:blipFill>
        <p:spPr>
          <a:xfrm>
            <a:off x="8835286" y="3213143"/>
            <a:ext cx="1200896" cy="15315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0010784" y="3185774"/>
            <a:ext cx="179139" cy="15315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8796370" y="3207670"/>
            <a:ext cx="1422256" cy="5473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8016920" y="3934082"/>
            <a:ext cx="1635938" cy="794"/>
          </a:xfrm>
          <a:prstGeom prst="line">
            <a:avLst/>
          </a:prstGeom>
          <a:ln w="4445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959988" y="341705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Brain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9968466" y="3624482"/>
            <a:ext cx="447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Spinal</a:t>
            </a:r>
          </a:p>
          <a:p>
            <a:r>
              <a:rPr lang="en-US" sz="800" dirty="0" smtClean="0"/>
              <a:t> cord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9947313" y="4102823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Peri</a:t>
            </a:r>
            <a:r>
              <a:rPr lang="en-US" sz="800" dirty="0" smtClean="0"/>
              <a:t>-</a:t>
            </a:r>
          </a:p>
          <a:p>
            <a:r>
              <a:rPr lang="en-US" sz="800" dirty="0" err="1" smtClean="0"/>
              <a:t>pheral</a:t>
            </a:r>
            <a:endParaRPr lang="en-US" sz="800" dirty="0" smtClean="0"/>
          </a:p>
          <a:p>
            <a:r>
              <a:rPr lang="en-US" sz="800" dirty="0" smtClean="0"/>
              <a:t>nerves</a:t>
            </a:r>
          </a:p>
          <a:p>
            <a:endParaRPr lang="en-US" sz="800" dirty="0"/>
          </a:p>
        </p:txBody>
      </p:sp>
      <p:sp>
        <p:nvSpPr>
          <p:cNvPr id="41" name="Rectangle 40"/>
          <p:cNvSpPr/>
          <p:nvPr/>
        </p:nvSpPr>
        <p:spPr>
          <a:xfrm>
            <a:off x="7416383" y="3326350"/>
            <a:ext cx="969988" cy="11091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8944" y="3457670"/>
            <a:ext cx="1018533" cy="80182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rcRect t="31158"/>
          <a:stretch>
            <a:fillRect/>
          </a:stretch>
        </p:blipFill>
        <p:spPr>
          <a:xfrm>
            <a:off x="4315277" y="3426877"/>
            <a:ext cx="1209455" cy="83261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0238" y="3417052"/>
            <a:ext cx="1145107" cy="8424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6979" y="3089176"/>
            <a:ext cx="1228571" cy="134908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361" y="3094109"/>
            <a:ext cx="773151" cy="170274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11359" y="5391819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TIME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52747" y="2615818"/>
            <a:ext cx="691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/>
              <a:t>SPACE</a:t>
            </a:r>
            <a:r>
              <a:rPr lang="en-US" sz="1200" dirty="0" smtClean="0"/>
              <a:t>:</a:t>
            </a:r>
            <a:endParaRPr lang="en-US" sz="1200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311548" y="727287"/>
            <a:ext cx="85491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 smtClean="0">
                <a:latin typeface="Arial" charset="0"/>
              </a:rPr>
              <a:t>SYSTEMS </a:t>
            </a:r>
            <a:r>
              <a:rPr lang="nb-NO" sz="2000" b="1" dirty="0" smtClean="0">
                <a:latin typeface="Arial" charset="0"/>
              </a:rPr>
              <a:t>BIOLOGY</a:t>
            </a:r>
            <a:r>
              <a:rPr lang="nb-NO" sz="2000" dirty="0" smtClean="0">
                <a:latin typeface="Arial" charset="0"/>
              </a:rPr>
              <a:t>, </a:t>
            </a:r>
            <a:r>
              <a:rPr lang="nb-NO" sz="2000" b="1" dirty="0" smtClean="0">
                <a:latin typeface="Arial" charset="0"/>
              </a:rPr>
              <a:t>SYSTEMS MEDICINE  </a:t>
            </a:r>
            <a:r>
              <a:rPr lang="nb-NO" sz="2000" dirty="0" smtClean="0">
                <a:latin typeface="Arial" charset="0"/>
              </a:rPr>
              <a:t>and</a:t>
            </a:r>
            <a:r>
              <a:rPr lang="nb-NO" sz="2000" b="1" dirty="0" smtClean="0">
                <a:latin typeface="Arial" charset="0"/>
              </a:rPr>
              <a:t>  </a:t>
            </a:r>
            <a:r>
              <a:rPr lang="nb-NO" sz="2000" b="1" dirty="0" smtClean="0">
                <a:latin typeface="Arial" charset="0"/>
              </a:rPr>
              <a:t>IN VIVO IMAGING</a:t>
            </a:r>
            <a:endParaRPr lang="en-US" sz="2000" dirty="0">
              <a:latin typeface="Arial" charset="0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3899149" y="6659967"/>
            <a:ext cx="8183995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nb-NO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From: 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Dollery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and R. </a:t>
            </a:r>
            <a:r>
              <a:rPr lang="en-US" sz="7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Kitney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, Systems biology: A vision for engineering and medicine, </a:t>
            </a:r>
            <a:r>
              <a:rPr lang="en-US" sz="7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 Tech</a:t>
            </a: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. report, The Academy of Medical Sciences and The Royal Academy of Engineering, London, UK, Feb. 2007.</a:t>
            </a:r>
          </a:p>
        </p:txBody>
      </p:sp>
      <p:sp>
        <p:nvSpPr>
          <p:cNvPr id="52" name="Text Box 3"/>
          <p:cNvSpPr txBox="1">
            <a:spLocks noChangeArrowheads="1"/>
          </p:cNvSpPr>
          <p:nvPr/>
        </p:nvSpPr>
        <p:spPr bwMode="auto">
          <a:xfrm>
            <a:off x="305342" y="1257031"/>
            <a:ext cx="93121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TRANS</a:t>
            </a: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DISCIPLINARITY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nb-NO" sz="2000" b="1" dirty="0" smtClean="0">
                <a:latin typeface="Arial" charset="0"/>
                <a:ea typeface="Arial" charset="0"/>
                <a:cs typeface="Arial" charset="0"/>
              </a:rPr>
              <a:t>COMPUTATIONAL APPROACHES  </a:t>
            </a:r>
          </a:p>
          <a:p>
            <a:r>
              <a:rPr lang="nb-NO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addressing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multi-scale nature of organs and tissues in health and disease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78839" y="289"/>
            <a:ext cx="5602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The future of </a:t>
            </a:r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(bio)medicine </a:t>
            </a:r>
            <a:r>
              <a:rPr lang="is-IS" sz="3200" i="1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696715" y="87958"/>
            <a:ext cx="121058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- mindset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- skillset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- toolset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10161695" y="314076"/>
            <a:ext cx="223893" cy="1425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684368" y="1578150"/>
            <a:ext cx="14253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- open science</a:t>
            </a:r>
          </a:p>
          <a:p>
            <a:endParaRPr lang="en-US" sz="1000" b="1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- reproducible </a:t>
            </a:r>
          </a:p>
          <a:p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  research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46314" y="2349689"/>
            <a:ext cx="10040020" cy="10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3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267" y="192588"/>
            <a:ext cx="77011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redictive models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of biological systems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30709" y="3342641"/>
            <a:ext cx="8486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Transdisciplinary research </a:t>
            </a:r>
            <a:r>
              <a:rPr lang="en-US" sz="3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=  team science 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709" y="4028517"/>
            <a:ext cx="116108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 transdisciplinary research endeavor, scientists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contribute their unique expertise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but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work </a:t>
            </a:r>
            <a:r>
              <a:rPr lang="en-US" sz="2200" b="1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outside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their own discipline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trive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understand the complexities of the whole project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, rather than one part of it. </a:t>
            </a:r>
            <a:endParaRPr lang="en-US" sz="2200" dirty="0" smtClean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200" dirty="0">
              <a:solidFill>
                <a:srgbClr val="262626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200" dirty="0" smtClean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llows 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investigators to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transcend their own disciplines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 to inform one another’s work, capture complexity, and </a:t>
            </a:r>
            <a:r>
              <a:rPr lang="en-US" sz="2200" b="1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create new intellectual spaces</a:t>
            </a:r>
            <a:r>
              <a:rPr lang="en-US" sz="2200" dirty="0">
                <a:solidFill>
                  <a:srgbClr val="262626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12068" y="6511515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6" name="Rectangle 5"/>
          <p:cNvSpPr/>
          <p:nvPr/>
        </p:nvSpPr>
        <p:spPr>
          <a:xfrm>
            <a:off x="496016" y="831595"/>
            <a:ext cx="1154556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Development and use of algorithms, data structures, visualization and communication tools with the goal of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computer modelling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of biological systems. </a:t>
            </a:r>
          </a:p>
          <a:p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 Includes stochastic and deterministic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computer simulations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machine learning   </a:t>
            </a:r>
          </a:p>
          <a:p>
            <a:r>
              <a:rPr lang="en-US" sz="2200" b="1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b="1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r>
              <a:rPr lang="en-US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from biological measurements: </a:t>
            </a:r>
            <a:r>
              <a:rPr lang="nb-NO" sz="2200" dirty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omics, images </a:t>
            </a:r>
            <a:r>
              <a:rPr lang="mr-IN" sz="2200" dirty="0" smtClean="0">
                <a:solidFill>
                  <a:srgbClr val="1C1C1C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nb-NO" sz="2200" dirty="0" smtClean="0">
              <a:solidFill>
                <a:srgbClr val="1C1C1C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When </a:t>
            </a:r>
            <a:r>
              <a:rPr lang="en-US" sz="2200" dirty="0">
                <a:latin typeface="Arial" charset="0"/>
                <a:ea typeface="Arial" charset="0"/>
                <a:cs typeface="Arial" charset="0"/>
              </a:rPr>
              <a:t>deployed commercially, predictive modelling is often referred to as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predictive</a:t>
            </a:r>
          </a:p>
          <a:p>
            <a:r>
              <a:rPr lang="en-US" sz="22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2200" b="1" dirty="0" smtClean="0">
                <a:latin typeface="Arial" charset="0"/>
                <a:ea typeface="Arial" charset="0"/>
                <a:cs typeface="Arial" charset="0"/>
              </a:rPr>
              <a:t>analytics 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 extracting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information from data and using it to predict trends and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system behavior patterns )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65923" y="3096420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charset="0"/>
                <a:ea typeface="Arial" charset="0"/>
                <a:cs typeface="Arial" charset="0"/>
              </a:rPr>
              <a:t>Wikipedia</a:t>
            </a:r>
            <a:endParaRPr lang="en-US" sz="1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234027"/>
            <a:ext cx="4908550" cy="1479551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955015" y="129022"/>
            <a:ext cx="5459741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en-US" i="1" u="sng" dirty="0">
                <a:latin typeface="Arial" charset="0"/>
                <a:ea typeface="Arial" charset="0"/>
                <a:cs typeface="Arial" charset="0"/>
              </a:rPr>
              <a:t>Mathematics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 is the body of knowledge centered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on</a:t>
            </a:r>
          </a:p>
          <a:p>
            <a:pPr>
              <a:lnSpc>
                <a:spcPct val="120000"/>
              </a:lnSpc>
            </a:pPr>
            <a:r>
              <a:rPr lang="en-US" i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concepts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such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b="1" i="1" dirty="0" smtClean="0">
                <a:latin typeface="Arial" charset="0"/>
                <a:ea typeface="Arial" charset="0"/>
                <a:cs typeface="Arial" charset="0"/>
              </a:rPr>
              <a:t>  quantity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structure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space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i="1" dirty="0">
                <a:latin typeface="Arial" charset="0"/>
                <a:ea typeface="Arial" charset="0"/>
                <a:cs typeface="Arial" charset="0"/>
              </a:rPr>
              <a:t>change</a:t>
            </a:r>
            <a:r>
              <a:rPr lang="en-US" b="1" i="1" u="none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and </a:t>
            </a:r>
          </a:p>
          <a:p>
            <a:pPr>
              <a:lnSpc>
                <a:spcPct val="120000"/>
              </a:lnSpc>
            </a:pP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  the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academic discipline </a:t>
            </a:r>
            <a:r>
              <a:rPr lang="en-US" i="1" u="none" dirty="0" smtClean="0">
                <a:latin typeface="Arial" charset="0"/>
                <a:ea typeface="Arial" charset="0"/>
                <a:cs typeface="Arial" charset="0"/>
              </a:rPr>
              <a:t>which </a:t>
            </a:r>
            <a:r>
              <a:rPr lang="en-US" i="1" u="none" dirty="0">
                <a:latin typeface="Arial" charset="0"/>
                <a:ea typeface="Arial" charset="0"/>
                <a:cs typeface="Arial" charset="0"/>
              </a:rPr>
              <a:t>studies them …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11" y="141240"/>
            <a:ext cx="616363" cy="6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 42"/>
          <p:cNvGrpSpPr/>
          <p:nvPr/>
        </p:nvGrpSpPr>
        <p:grpSpPr>
          <a:xfrm>
            <a:off x="765474" y="249679"/>
            <a:ext cx="10988062" cy="6431350"/>
            <a:chOff x="107950" y="1430878"/>
            <a:chExt cx="9011740" cy="5007147"/>
          </a:xfrm>
        </p:grpSpPr>
        <p:pic>
          <p:nvPicPr>
            <p:cNvPr id="5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9388" y="3426366"/>
              <a:ext cx="3457575" cy="128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7950" y="5255166"/>
              <a:ext cx="4608513" cy="1035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24300" y="3412078"/>
              <a:ext cx="4968875" cy="127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75213" y="5334541"/>
              <a:ext cx="3944937" cy="955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1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975350" y="1856328"/>
              <a:ext cx="2735263" cy="1098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514475" y="3075528"/>
              <a:ext cx="106648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STRUCTURE</a:t>
              </a:r>
              <a:endParaRPr lang="en-US" sz="1400" b="1" u="none" dirty="0"/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127250" y="4920203"/>
              <a:ext cx="6564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SPACE</a:t>
              </a:r>
              <a:endParaRPr lang="en-US" sz="1400" b="1" u="none" dirty="0"/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6048375" y="3124741"/>
              <a:ext cx="82198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CHANGE</a:t>
              </a:r>
              <a:endParaRPr lang="en-US" sz="1400" b="1" u="none" dirty="0"/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6099175" y="4926553"/>
              <a:ext cx="20690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DISCRETE MATHEMATICS</a:t>
              </a:r>
              <a:endParaRPr lang="en-US" sz="1400" b="1" u="none" dirty="0"/>
            </a:p>
          </p:txBody>
        </p:sp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6911975" y="1430878"/>
              <a:ext cx="1057165" cy="239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nb-NO" sz="1400" b="1" u="none" dirty="0"/>
                <a:t>FOUNDATIONS</a:t>
              </a:r>
              <a:endParaRPr lang="en-US" sz="1400" b="1" u="none" dirty="0"/>
            </a:p>
          </p:txBody>
        </p:sp>
        <p:sp>
          <p:nvSpPr>
            <p:cNvPr id="15" name="AutoShape 19"/>
            <p:cNvSpPr>
              <a:spLocks/>
            </p:cNvSpPr>
            <p:nvPr/>
          </p:nvSpPr>
          <p:spPr bwMode="auto">
            <a:xfrm rot="5400000">
              <a:off x="1817688" y="1846803"/>
              <a:ext cx="252412" cy="3240088"/>
            </a:xfrm>
            <a:prstGeom prst="leftBrace">
              <a:avLst>
                <a:gd name="adj1" fmla="val 10697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AutoShape 20"/>
            <p:cNvSpPr>
              <a:spLocks/>
            </p:cNvSpPr>
            <p:nvPr/>
          </p:nvSpPr>
          <p:spPr bwMode="auto">
            <a:xfrm rot="5400000">
              <a:off x="230346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AutoShape 21"/>
            <p:cNvSpPr>
              <a:spLocks/>
            </p:cNvSpPr>
            <p:nvPr/>
          </p:nvSpPr>
          <p:spPr bwMode="auto">
            <a:xfrm rot="5400000">
              <a:off x="6264275" y="1145128"/>
              <a:ext cx="252413" cy="4716463"/>
            </a:xfrm>
            <a:prstGeom prst="leftBrace">
              <a:avLst>
                <a:gd name="adj1" fmla="val 15571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AutoShape 22"/>
            <p:cNvSpPr>
              <a:spLocks/>
            </p:cNvSpPr>
            <p:nvPr/>
          </p:nvSpPr>
          <p:spPr bwMode="auto">
            <a:xfrm rot="5400000">
              <a:off x="6767512" y="3194591"/>
              <a:ext cx="252413" cy="4211638"/>
            </a:xfrm>
            <a:prstGeom prst="leftBrace">
              <a:avLst>
                <a:gd name="adj1" fmla="val 13904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AutoShape 23"/>
            <p:cNvSpPr>
              <a:spLocks/>
            </p:cNvSpPr>
            <p:nvPr/>
          </p:nvSpPr>
          <p:spPr bwMode="auto">
            <a:xfrm rot="5400000">
              <a:off x="7343776" y="451390"/>
              <a:ext cx="252412" cy="2773363"/>
            </a:xfrm>
            <a:prstGeom prst="leftBrace">
              <a:avLst>
                <a:gd name="adj1" fmla="val 9156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39073" y="4432067"/>
              <a:ext cx="6444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03134" y="4445409"/>
              <a:ext cx="104890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Vector calculus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97551" y="4430722"/>
              <a:ext cx="1193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ODEs/PDEs/SDEs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12104" y="4433267"/>
              <a:ext cx="130806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Dynamical systems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39935" y="4469930"/>
              <a:ext cx="97975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Chaos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69531" y="6045849"/>
              <a:ext cx="949729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Graph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64801" y="4466362"/>
              <a:ext cx="956881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Group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94920" y="6030604"/>
              <a:ext cx="1025718" cy="4073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Differential </a:t>
              </a:r>
            </a:p>
            <a:p>
              <a:r>
                <a:rPr lang="en-US" sz="1400" dirty="0">
                  <a:solidFill>
                    <a:srgbClr val="0000FF"/>
                  </a:solidFill>
                </a:rPr>
                <a:t> </a:t>
              </a:r>
              <a:r>
                <a:rPr lang="en-US" sz="1400" dirty="0" smtClean="0">
                  <a:solidFill>
                    <a:srgbClr val="0000FF"/>
                  </a:solidFill>
                </a:rPr>
                <a:t>        geometry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84544" y="6043304"/>
              <a:ext cx="691998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Topology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57164" y="6049654"/>
              <a:ext cx="115929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Fractal 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70014" y="6052199"/>
              <a:ext cx="1015200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0000FF"/>
                  </a:solidFill>
                </a:rPr>
                <a:t>Combinatorics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58919" y="4456122"/>
              <a:ext cx="710451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Abstract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algebra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76807" y="2591668"/>
              <a:ext cx="98283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Mathematical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 logic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15553" y="2693268"/>
              <a:ext cx="771826" cy="2396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Set theory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86981" y="2697445"/>
              <a:ext cx="11095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Category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85989" y="4481522"/>
              <a:ext cx="93159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Order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12825" y="6056971"/>
              <a:ext cx="96740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Trigonometry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21695" y="6053166"/>
              <a:ext cx="76174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Geometry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7728" y="4481522"/>
              <a:ext cx="106952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Number theory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105526" y="6007138"/>
              <a:ext cx="108098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Theory of</a:t>
              </a:r>
            </a:p>
            <a:p>
              <a:r>
                <a:rPr lang="en-US" sz="1100" dirty="0">
                  <a:solidFill>
                    <a:srgbClr val="0000FF"/>
                  </a:solidFill>
                </a:rPr>
                <a:t> </a:t>
              </a:r>
              <a:r>
                <a:rPr lang="en-US" sz="1100" dirty="0" smtClean="0">
                  <a:solidFill>
                    <a:srgbClr val="0000FF"/>
                  </a:solidFill>
                </a:rPr>
                <a:t>    computation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29365" y="6038570"/>
              <a:ext cx="96693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FF"/>
                  </a:solidFill>
                </a:rPr>
                <a:t>Cryptography</a:t>
              </a:r>
              <a:endParaRPr lang="en-US" sz="11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28934" y="1665131"/>
            <a:ext cx="6829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… being instrumental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predictive models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of biological systems and 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Digital Life</a:t>
            </a:r>
            <a:r>
              <a:rPr lang="en-US" sz="1400" b="1" i="1" dirty="0" smtClean="0">
                <a:latin typeface="Arial" charset="0"/>
                <a:ea typeface="Arial" charset="0"/>
                <a:cs typeface="Arial" charset="0"/>
              </a:rPr>
              <a:t>”</a:t>
            </a:r>
            <a:endParaRPr lang="en-US" sz="1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6891" y="94207"/>
            <a:ext cx="249138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Transdisciplinary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Multidisciplinary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Interdisciplinary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Crossdisciplinary</a:t>
            </a:r>
            <a:endParaRPr lang="en-US" sz="2000" b="1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585"/>
          <a:stretch/>
        </p:blipFill>
        <p:spPr>
          <a:xfrm>
            <a:off x="108204" y="2612736"/>
            <a:ext cx="9144000" cy="3912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2107" y="641132"/>
            <a:ext cx="1685077" cy="561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research</a:t>
            </a:r>
          </a:p>
        </p:txBody>
      </p:sp>
      <p:sp>
        <p:nvSpPr>
          <p:cNvPr id="6" name="Right Brace 5"/>
          <p:cNvSpPr/>
          <p:nvPr/>
        </p:nvSpPr>
        <p:spPr>
          <a:xfrm>
            <a:off x="7248678" y="226348"/>
            <a:ext cx="288032" cy="149216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5483" y="6531954"/>
            <a:ext cx="4261702" cy="236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www.obesity-cancer.wustl.edu</a:t>
            </a:r>
            <a:r>
              <a:rPr lang="en-US" sz="900" dirty="0"/>
              <a:t>/en/About/What-Is-</a:t>
            </a:r>
            <a:r>
              <a:rPr lang="en-US" sz="900" dirty="0" err="1"/>
              <a:t>Transdisciplinary</a:t>
            </a:r>
            <a:r>
              <a:rPr lang="en-US" sz="900" dirty="0"/>
              <a:t>-Research</a:t>
            </a:r>
          </a:p>
        </p:txBody>
      </p:sp>
      <p:sp>
        <p:nvSpPr>
          <p:cNvPr id="9" name="Rectangle 8"/>
          <p:cNvSpPr/>
          <p:nvPr/>
        </p:nvSpPr>
        <p:spPr>
          <a:xfrm>
            <a:off x="9457436" y="6530860"/>
            <a:ext cx="251868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www.arj.no</a:t>
            </a:r>
            <a:r>
              <a:rPr lang="en-US" sz="900" dirty="0"/>
              <a:t>/2012/03/12/disciplinarities-</a:t>
            </a:r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3415631" y="6119718"/>
            <a:ext cx="2752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</a:t>
            </a:r>
            <a:r>
              <a:rPr lang="en-US" sz="1100" i="1" dirty="0" smtClean="0"/>
              <a:t> </a:t>
            </a:r>
            <a:r>
              <a:rPr lang="en-US" sz="1100" i="1" dirty="0" smtClean="0"/>
              <a:t>image </a:t>
            </a:r>
            <a:r>
              <a:rPr lang="en-US" sz="1100" i="1" dirty="0" smtClean="0"/>
              <a:t>co-registration and segmentation</a:t>
            </a:r>
            <a:endParaRPr lang="en-US" sz="11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04" y="5832884"/>
            <a:ext cx="2389903" cy="332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87861" y="6119718"/>
            <a:ext cx="29882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validation of automated image segmentation</a:t>
            </a:r>
            <a:endParaRPr lang="en-US" sz="11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664496" y="5927444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</a:t>
            </a:r>
            <a:r>
              <a:rPr lang="en-US" sz="1100" i="1" dirty="0" smtClean="0"/>
              <a:t>multimodal</a:t>
            </a:r>
            <a:endParaRPr lang="en-US" sz="11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50607" y="5926691"/>
            <a:ext cx="30812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e.g. pharmacokinetic </a:t>
            </a:r>
            <a:r>
              <a:rPr lang="en-US" sz="1100" i="1" dirty="0" smtClean="0"/>
              <a:t>modeling from DCE-MRI </a:t>
            </a:r>
          </a:p>
          <a:p>
            <a:r>
              <a:rPr lang="en-US" sz="1100" i="1" dirty="0" smtClean="0"/>
              <a:t>measurements </a:t>
            </a:r>
            <a:r>
              <a:rPr lang="en-US" sz="1100" i="1" dirty="0" smtClean="0"/>
              <a:t>for </a:t>
            </a:r>
            <a:r>
              <a:rPr lang="en-US" sz="1100" i="1" dirty="0" smtClean="0"/>
              <a:t>assessment of tumor physiology</a:t>
            </a:r>
            <a:endParaRPr lang="en-US" sz="11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6128" y="458465"/>
            <a:ext cx="4345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" charset="0"/>
                <a:ea typeface="Arial" charset="0"/>
                <a:cs typeface="Arial" charset="0"/>
              </a:rPr>
              <a:t>What is the difference?</a:t>
            </a:r>
            <a:endParaRPr lang="en-US" sz="32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301" y="2765054"/>
            <a:ext cx="2903820" cy="36415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189" y="3085148"/>
            <a:ext cx="2748361" cy="266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0521" y="2988366"/>
            <a:ext cx="2660985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err="1" smtClean="0"/>
              <a:t>Crossdisciplinary</a:t>
            </a:r>
            <a:r>
              <a:rPr lang="en-US" dirty="0" smtClean="0"/>
              <a:t> </a:t>
            </a:r>
            <a:r>
              <a:rPr lang="en-US" dirty="0"/>
              <a:t>R</a:t>
            </a:r>
            <a:r>
              <a:rPr lang="en-US" dirty="0" smtClean="0"/>
              <a:t>esearch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38290" y="3831765"/>
            <a:ext cx="2588654" cy="20251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Researchers are viewing one discipline </a:t>
            </a:r>
            <a:r>
              <a:rPr lang="en-US" sz="2000" dirty="0" smtClean="0"/>
              <a:t>from the perspective of </a:t>
            </a:r>
            <a:r>
              <a:rPr lang="en-US" sz="2000" dirty="0" smtClean="0"/>
              <a:t>another.</a:t>
            </a:r>
          </a:p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2844" y="2033501"/>
            <a:ext cx="751345" cy="7227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252" y="2022874"/>
            <a:ext cx="730990" cy="7268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840" y="2033501"/>
            <a:ext cx="757919" cy="7493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064" y="2023479"/>
            <a:ext cx="792137" cy="7415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8853" y="77437"/>
            <a:ext cx="660000" cy="68275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892435" y="197064"/>
            <a:ext cx="2044149" cy="4149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b="1" smtClean="0">
                <a:latin typeface="Arial" charset="0"/>
                <a:ea typeface="Arial" charset="0"/>
                <a:cs typeface="Arial" charset="0"/>
              </a:rPr>
              <a:t>Intradisciplinary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2843" y="5776818"/>
            <a:ext cx="2728663" cy="5600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427265" y="5595325"/>
            <a:ext cx="1984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e.g. Digital Life in transition to</a:t>
            </a:r>
          </a:p>
          <a:p>
            <a:r>
              <a:rPr lang="en-US" sz="1100" i="1" dirty="0"/>
              <a:t>t</a:t>
            </a:r>
            <a:r>
              <a:rPr lang="en-US" sz="1100" i="1" dirty="0" smtClean="0"/>
              <a:t>ransdisciplinary research ?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5127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" y="2034068"/>
            <a:ext cx="6797132" cy="3735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49" y="390472"/>
            <a:ext cx="11817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Systems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biology 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 medicine   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and   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computational imaging </a:t>
            </a:r>
            <a:endParaRPr lang="en-US" sz="32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6066" y="6495081"/>
            <a:ext cx="35341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rial" charset="0"/>
                <a:ea typeface="Arial" charset="0"/>
                <a:cs typeface="Arial" charset="0"/>
              </a:rPr>
              <a:t>Ulf Schmitz, Olaf </a:t>
            </a:r>
            <a:r>
              <a:rPr lang="en-US" sz="800" dirty="0" err="1">
                <a:latin typeface="Arial" charset="0"/>
                <a:ea typeface="Arial" charset="0"/>
                <a:cs typeface="Arial" charset="0"/>
              </a:rPr>
              <a:t>Wolkenhauer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800" dirty="0" err="1" smtClean="0">
                <a:latin typeface="Arial" charset="0"/>
                <a:ea typeface="Arial" charset="0"/>
                <a:cs typeface="Arial" charset="0"/>
              </a:rPr>
              <a:t>eds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sz="800" dirty="0">
                <a:latin typeface="Arial" charset="0"/>
                <a:ea typeface="Arial" charset="0"/>
                <a:cs typeface="Arial" charset="0"/>
              </a:rPr>
              <a:t> Systems Medicine, </a:t>
            </a: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Springer, 2016</a:t>
            </a:r>
            <a:endParaRPr lang="en-US" sz="8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83829" y="1088572"/>
            <a:ext cx="5491079" cy="5689064"/>
            <a:chOff x="7080796" y="1427174"/>
            <a:chExt cx="5094112" cy="53504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1613"/>
            <a:stretch/>
          </p:blipFill>
          <p:spPr>
            <a:xfrm>
              <a:off x="7080796" y="1726253"/>
              <a:ext cx="5071010" cy="478564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0278596" y="6562191"/>
              <a:ext cx="174438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rial" charset="0"/>
                  <a:ea typeface="Arial" charset="0"/>
                  <a:cs typeface="Arial" charset="0"/>
                </a:rPr>
                <a:t>https://</a:t>
              </a:r>
              <a:r>
                <a:rPr lang="en-US" sz="800" dirty="0" err="1">
                  <a:latin typeface="Arial" charset="0"/>
                  <a:ea typeface="Arial" charset="0"/>
                  <a:cs typeface="Arial" charset="0"/>
                </a:rPr>
                <a:t>www.humanbrainproject.eu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42218" y="1675959"/>
              <a:ext cx="129073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Spatial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9804532" y="1675959"/>
              <a:ext cx="113338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latin typeface="Arial" charset="0"/>
                  <a:ea typeface="Arial" charset="0"/>
                  <a:cs typeface="Arial" charset="0"/>
                </a:rPr>
                <a:t>Time scales</a:t>
              </a:r>
              <a:endParaRPr lang="en-US" sz="14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8509134" y="4020872"/>
              <a:ext cx="185820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S T R U C T U R E    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11274983" y="4055056"/>
              <a:ext cx="155363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smtClean="0">
                  <a:latin typeface="Arial" charset="0"/>
                  <a:ea typeface="Arial" charset="0"/>
                  <a:cs typeface="Arial" charset="0"/>
                </a:rPr>
                <a:t>       F U N C T I O N      </a:t>
              </a:r>
              <a:endParaRPr lang="en-US" sz="10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48431" y="1427174"/>
              <a:ext cx="11382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latin typeface="Arial" charset="0"/>
                  <a:ea typeface="Arial" charset="0"/>
                  <a:cs typeface="Arial" charset="0"/>
                </a:rPr>
                <a:t>MULTISCALE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151118" y="92481"/>
            <a:ext cx="92365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TRENDS</a:t>
            </a:r>
            <a:endParaRPr lang="en-US" sz="1400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30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53" y="174008"/>
            <a:ext cx="6408086" cy="22926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52498" y="6399790"/>
            <a:ext cx="1710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3"/>
              </a:rPr>
              <a:t>http://www.icm.jhu.edu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170917" y="909456"/>
            <a:ext cx="5264208" cy="2103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It will soon be common for clinical r</a:t>
            </a:r>
            <a:r>
              <a:rPr lang="en-US" i="1" dirty="0" smtClean="0"/>
              <a:t>esearch studies to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lnSpc>
                <a:spcPts val="2260"/>
              </a:lnSpc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Collect genetic, transcriptional, proteomic, imaging and clinical data from every patient in large, carefully selected cohorts sharing a specific disease diagnosis. </a:t>
            </a:r>
          </a:p>
          <a:p>
            <a:r>
              <a:rPr lang="en-US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024" y="2877433"/>
            <a:ext cx="11442818" cy="338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400" u="sng" dirty="0">
                <a:latin typeface="Arial" charset="0"/>
                <a:ea typeface="Arial" charset="0"/>
                <a:cs typeface="Arial" charset="0"/>
              </a:rPr>
              <a:t>challenge of the coming </a:t>
            </a:r>
            <a:r>
              <a:rPr lang="en-US" sz="2400" u="sng" dirty="0" smtClean="0">
                <a:latin typeface="Arial" charset="0"/>
                <a:ea typeface="Arial" charset="0"/>
                <a:cs typeface="Arial" charset="0"/>
              </a:rPr>
              <a:t>decade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will be</a:t>
            </a:r>
          </a:p>
          <a:p>
            <a:pPr>
              <a:lnSpc>
                <a:spcPct val="110000"/>
              </a:lnSpc>
            </a:pPr>
            <a:r>
              <a:rPr lang="en-US" sz="8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6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how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best to use these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multi-scale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biomedical data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gain a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quantitative understanding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disease mechanisms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 -  across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hierarchical levels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biological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organization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to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identify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biological markers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which correlate with different disease states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   -  and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inter-individual differences in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risk</a:t>
            </a:r>
          </a:p>
          <a:p>
            <a:endParaRPr lang="en-US" sz="11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iscover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more effective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therapeutics targeted to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 individual</a:t>
            </a:r>
            <a:endParaRPr lang="en-US" sz="1600" i="1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19948" y="2532725"/>
            <a:ext cx="1906291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Johns Hopkins University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515510" y="246604"/>
            <a:ext cx="3738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charset="0"/>
                <a:ea typeface="Arial" charset="0"/>
                <a:cs typeface="Arial" charset="0"/>
              </a:rPr>
              <a:t>Computational Medicine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l="1135" r="1135" b="3085"/>
          <a:stretch/>
        </p:blipFill>
        <p:spPr>
          <a:xfrm>
            <a:off x="7992196" y="231549"/>
            <a:ext cx="3775289" cy="15448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2010" y="2423834"/>
            <a:ext cx="860425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niquely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integrated multidisciplinary team of more than 30 scientists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from</a:t>
            </a:r>
          </a:p>
          <a:p>
            <a:r>
              <a:rPr lang="en-US" sz="7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3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-  pure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applied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mathematics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-   immunology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-   physics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-   midwifery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-   complexity theory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-   cell 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and molecular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biology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-   computer science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-   pharmacology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-   engineering</a:t>
            </a:r>
          </a:p>
          <a:p>
            <a:pPr>
              <a:lnSpc>
                <a:spcPct val="130000"/>
              </a:lnSpc>
            </a:pPr>
            <a:r>
              <a:rPr lang="en-US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                            -   medicine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61101" y="6410560"/>
            <a:ext cx="1831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http://</a:t>
            </a:r>
            <a:r>
              <a:rPr lang="en-US" sz="1200" dirty="0" err="1" smtClean="0">
                <a:latin typeface="Arial" charset="0"/>
                <a:ea typeface="Arial" charset="0"/>
                <a:cs typeface="Arial" charset="0"/>
              </a:rPr>
              <a:t>www.compmed.se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2189" y="1003978"/>
            <a:ext cx="7295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Unit of Computational Medicine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  -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Karolinska</a:t>
            </a:r>
            <a:r>
              <a:rPr lang="en-US" sz="2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b="1" dirty="0" err="1" smtClean="0">
                <a:latin typeface="Arial" charset="0"/>
                <a:ea typeface="Arial" charset="0"/>
                <a:cs typeface="Arial" charset="0"/>
              </a:rPr>
              <a:t>Institutet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43676" y="3213925"/>
            <a:ext cx="6725540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develop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and apply integrative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computational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-experimental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approaches</a:t>
            </a:r>
          </a:p>
          <a:p>
            <a:pPr marL="342900" indent="-342900">
              <a:buFont typeface="Arial"/>
              <a:buChar char="•"/>
            </a:pPr>
            <a:endParaRPr lang="en-US" sz="16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provide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fundamental insights of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life </a:t>
            </a:r>
            <a:r>
              <a:rPr lang="en-US" sz="2400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beyond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physics</a:t>
            </a:r>
          </a:p>
          <a:p>
            <a:pPr marL="342900" indent="-342900">
              <a:buFont typeface="Arial"/>
              <a:buChar char="•"/>
            </a:pPr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enable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prediction, prevention and 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      treatment of </a:t>
            </a:r>
            <a:r>
              <a:rPr lang="en-US" sz="2400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diseases</a:t>
            </a:r>
            <a:endParaRPr lang="en-US" sz="2400" i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446" y="2093647"/>
            <a:ext cx="2858563" cy="12208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917" y="150090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964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852" y="230737"/>
            <a:ext cx="8366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Data analytics   </a:t>
            </a:r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-    </a:t>
            </a:r>
            <a:r>
              <a:rPr lang="en-US" sz="3600" b="1" dirty="0" smtClean="0">
                <a:latin typeface="Arial" charset="0"/>
                <a:ea typeface="Arial" charset="0"/>
                <a:cs typeface="Arial" charset="0"/>
              </a:rPr>
              <a:t>Machine learning  </a:t>
            </a:r>
            <a:endParaRPr lang="en-US" sz="36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1118" y="92481"/>
            <a:ext cx="931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/>
              <a:t>TRENDS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403" y="2128948"/>
            <a:ext cx="7712281" cy="505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5" y="1317195"/>
            <a:ext cx="3281411" cy="1342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606" y="2604412"/>
            <a:ext cx="8223260" cy="4236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52" y="2644298"/>
            <a:ext cx="2728336" cy="18070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79954" y="986833"/>
            <a:ext cx="788317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TimesNewRoman" charset="0"/>
              </a:rPr>
              <a:t>Deep learning </a:t>
            </a:r>
            <a:r>
              <a:rPr lang="en-US" sz="1400" i="1" dirty="0">
                <a:latin typeface="TimesNewRoman" charset="0"/>
              </a:rPr>
              <a:t>is a growing trend in general data analysis and has been termed one of the 10 breakthrough </a:t>
            </a:r>
            <a:r>
              <a:rPr lang="en-US" sz="1400" i="1" dirty="0" smtClean="0">
                <a:latin typeface="TimesNewRoman" charset="0"/>
              </a:rPr>
              <a:t>technologies </a:t>
            </a:r>
            <a:r>
              <a:rPr lang="en-US" sz="1400" i="1" dirty="0">
                <a:latin typeface="TimesNewRoman" charset="0"/>
              </a:rPr>
              <a:t>of 2013 [1]. </a:t>
            </a:r>
            <a:r>
              <a:rPr lang="en-US" sz="1400" i="1" dirty="0" smtClean="0">
                <a:latin typeface="TimesNewRoman" charset="0"/>
              </a:rPr>
              <a:t>Deep </a:t>
            </a:r>
            <a:r>
              <a:rPr lang="en-US" sz="1400" i="1" dirty="0">
                <a:latin typeface="TimesNewRoman" charset="0"/>
              </a:rPr>
              <a:t>learning is an improvement of artificial neural networks, consisting of more layers that permit higher levels of abstraction and improved predictions from data [2]. To date, it is emerging as the leading machine-learning tool in the general imaging and computer vision domains. </a:t>
            </a:r>
            <a:endParaRPr lang="en-US" sz="1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198" y="3204673"/>
            <a:ext cx="3700170" cy="322176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25106" y="3452501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6560" y="4739881"/>
            <a:ext cx="0" cy="927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256" y="5654472"/>
            <a:ext cx="0" cy="3076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8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3429</TotalTime>
  <Words>1459</Words>
  <Application>Microsoft Macintosh PowerPoint</Application>
  <PresentationFormat>Widescreen</PresentationFormat>
  <Paragraphs>324</Paragraphs>
  <Slides>21</Slides>
  <Notes>6</Notes>
  <HiddenSlides>0</HiddenSlides>
  <MMClips>5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ArialMT</vt:lpstr>
      <vt:lpstr>Calibri</vt:lpstr>
      <vt:lpstr>Calibri Light</vt:lpstr>
      <vt:lpstr>ＭＳ Ｐゴシック</vt:lpstr>
      <vt:lpstr>Times New Roman</vt:lpstr>
      <vt:lpstr>TimesNewRoman</vt:lpstr>
      <vt:lpstr>Wingdings</vt:lpstr>
      <vt:lpstr>Arial</vt:lpstr>
      <vt:lpstr>Office Theme</vt:lpstr>
      <vt:lpstr>Photo Editor Photo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Arvid Lundervold</dc:creator>
  <cp:lastModifiedBy>Arvid Lundervold</cp:lastModifiedBy>
  <cp:revision>502</cp:revision>
  <cp:lastPrinted>2016-05-10T06:38:45Z</cp:lastPrinted>
  <dcterms:created xsi:type="dcterms:W3CDTF">2016-02-16T11:42:35Z</dcterms:created>
  <dcterms:modified xsi:type="dcterms:W3CDTF">2016-10-16T19:04:29Z</dcterms:modified>
</cp:coreProperties>
</file>